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handoutMasterIdLst>
    <p:handoutMasterId r:id="rId15"/>
  </p:handoutMasterIdLst>
  <p:sldIdLst>
    <p:sldId id="257" r:id="rId5"/>
    <p:sldId id="277" r:id="rId6"/>
    <p:sldId id="272" r:id="rId7"/>
    <p:sldId id="265" r:id="rId8"/>
    <p:sldId id="273" r:id="rId9"/>
    <p:sldId id="258" r:id="rId10"/>
    <p:sldId id="275" r:id="rId11"/>
    <p:sldId id="267" r:id="rId12"/>
    <p:sldId id="264" r:id="rId1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67357" autoAdjust="0"/>
  </p:normalViewPr>
  <p:slideViewPr>
    <p:cSldViewPr>
      <p:cViewPr>
        <p:scale>
          <a:sx n="33" d="100"/>
          <a:sy n="33" d="100"/>
        </p:scale>
        <p:origin x="-1080" y="-72"/>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1/18/2019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1/18/2019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800" dirty="0" smtClean="0">
                <a:latin typeface="Algerian" panose="04020705040A02060702" pitchFamily="82" charset="0"/>
              </a:rPr>
              <a:t>The story was first published in 1994 by Canadian publishers named McClelland and Stewart. Originally it was written by a Canadian based Sri Lankan writer called Shyam Selvadurai. The story depicts the life of a six-year-old Sri Lankan boy that is struggling to engulf his identity in the eyes of the judgmental supporting characters (Salgado, 2004). There are six plots that show the stages that the boy went through to fully accept himself. In the book are also other characters that struggle to be independent of the tentacles of cultural norms. Through the story, the main character; Arjie is nicknamed ‘funny boy ‘by the adults for his behavior of interacting with girls. 	</a:t>
            </a:r>
            <a:endParaRPr lang="en-US" sz="1800" dirty="0">
              <a:latin typeface="Algerian" panose="04020705040A02060702" pitchFamily="82" charset="0"/>
            </a:endParaRPr>
          </a:p>
        </p:txBody>
      </p:sp>
      <p:sp>
        <p:nvSpPr>
          <p:cNvPr id="4" name="Slide Number Placeholder 3"/>
          <p:cNvSpPr>
            <a:spLocks noGrp="1"/>
          </p:cNvSpPr>
          <p:nvPr>
            <p:ph type="sldNum" sz="quarter" idx="10"/>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2060934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All the characters in the book either support the main character in embracing his sexual identity or try to suppress it under the guise of culture. Apart from Arjie's nuclear family that stays intact from the beginning to the end, the other sets of characters either come in between the rest of the plots or disappear; by death before the end of the story (Thomas, 2012). The novelty of the book lies in the compact family ties and the theme of dependence is greatly emphasized in it. A unique point to note is that the life of the main character is always dictated upon by his elders and he practically feels helpless until he discovers himself in Victoria Academy; a school his father had enrolled him to suppress his gay nature.</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2</a:t>
            </a:fld>
            <a:endParaRPr lang="en-US"/>
          </a:p>
        </p:txBody>
      </p:sp>
    </p:spTree>
    <p:extLst>
      <p:ext uri="{BB962C8B-B14F-4D97-AF65-F5344CB8AC3E}">
        <p14:creationId xmlns:p14="http://schemas.microsoft.com/office/powerpoint/2010/main" val="26545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stellar plot reveals a lot of themes that are elaborated through the characters as they interact with each other; especially the main character. This is evident mostly through the interaction of the main character with his parents as they try to conceal and suppress his sexual identity that is considered a taboo in the culture of the main character's story (Jazeel, 2005). There is a clear plot that presents and elaborates each theme but the most elaborate themes are activism and conflicts; both on communal and individual stages. Most of the themes revolve around the plots of love and cultural dependence among family members. Through the main character eyes, the audience gets to question the norms in the book. </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3</a:t>
            </a:fld>
            <a:endParaRPr lang="en-US"/>
          </a:p>
        </p:txBody>
      </p:sp>
    </p:spTree>
    <p:extLst>
      <p:ext uri="{BB962C8B-B14F-4D97-AF65-F5344CB8AC3E}">
        <p14:creationId xmlns:p14="http://schemas.microsoft.com/office/powerpoint/2010/main" val="3122957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main themes of the book are conflict and activism. Both themes are presented by the life that the main character lives in. this includes the actual time; real time, that the events around the main character happened. Moreover, the lives that supporting characters live also enhance the two main themes of the book (Sujala, 2004). Practically, the life of the main character is suppressed by the decisions of his parents; especially father and his peers because he is young throughout the story. A virtue that allows his elders to dictate his choices on all matters. The two themes are entwined and it is through conflicts that the theme of activism surfaces. </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4</a:t>
            </a:fld>
            <a:endParaRPr lang="en-US"/>
          </a:p>
        </p:txBody>
      </p:sp>
    </p:spTree>
    <p:extLst>
      <p:ext uri="{BB962C8B-B14F-4D97-AF65-F5344CB8AC3E}">
        <p14:creationId xmlns:p14="http://schemas.microsoft.com/office/powerpoint/2010/main" val="2721724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situation in Sri Lanka at the time of the novel presents the rabid scenes of the 1983 riots. This was the time in Sri Lanka that the two most populated ethnic groups were fighting against each other to prove their supremacy and dominance over each other (Thomas, 2012). Sinhalese; who are the majority group attacks the Tamils severally and brutally maim them after destroying their property. The fracas starts with both ethnic groups attacking the white settlers for taking their lands and then the attacking group separates into two hostile ethnic factions; Sinhala's and Tamils. The main character hailed from the Tamil faction that is always targeted.</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5</a:t>
            </a:fld>
            <a:endParaRPr lang="en-US"/>
          </a:p>
        </p:txBody>
      </p:sp>
    </p:spTree>
    <p:extLst>
      <p:ext uri="{BB962C8B-B14F-4D97-AF65-F5344CB8AC3E}">
        <p14:creationId xmlns:p14="http://schemas.microsoft.com/office/powerpoint/2010/main" val="1722956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Activism in the book is a result of the main conflicts that exist in the imaginary society that the author forms in his book. The two main conflicts presented in the book; which are ethnic and individuals are countered by two sets of activism that are parallel to the attacking forces of the opposite factions. Ethnic conflict that targets the Tamil tribe is countered by defense mechanisms of the ‘Tamil Tigers' that also uses force to show its anger (Salgado, 2004). Arjie versus his gay feelings is another conflict that presents itself at the initial stages of the book. Appa; Arjie's father tries to suppress the feeling by sending Arjie to a strict school but Arjie reveals his sexual identity in a school public gathering by ruining a poem in solidarity of his lover; Shohan, who was being constantly punished by the school principal.</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6</a:t>
            </a:fld>
            <a:endParaRPr lang="en-US"/>
          </a:p>
        </p:txBody>
      </p:sp>
    </p:spTree>
    <p:extLst>
      <p:ext uri="{BB962C8B-B14F-4D97-AF65-F5344CB8AC3E}">
        <p14:creationId xmlns:p14="http://schemas.microsoft.com/office/powerpoint/2010/main" val="3495189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main character hails from the Tamil ethnic group that is hated by the Sinhala majority group. This is because of the economic advantage that the Sinhala tribe believes that the Tamil group got from white colonialists. Moreover, Arjie's family is specifically targeted because of the wealth they hold and this puts the main character in constant fear of death (Sujala, 2004). By virtue of having a large population, the Sinhala tribe occupies most seats in the Sri Lankan government and it largely fails to protect the Tamil minority group. This forced the Tamils to from the ‘Tamil Tiger' that repulses attacks from the Sinhala. This is the first form of activism presented in the book. </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7</a:t>
            </a:fld>
            <a:endParaRPr lang="en-US"/>
          </a:p>
        </p:txBody>
      </p:sp>
    </p:spTree>
    <p:extLst>
      <p:ext uri="{BB962C8B-B14F-4D97-AF65-F5344CB8AC3E}">
        <p14:creationId xmlns:p14="http://schemas.microsoft.com/office/powerpoint/2010/main" val="2216702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Character activism is mainly portrayed through the protagonist of the story, Arjie. At the age of six, he is caught playing ‘Bride-bride', a game that is considered to suit girls. Moreover, the aunt that exposes him finds him wearing a sari and he is paraded in front of the adults that had gathered in Appachi's and Ammachi's house (Jazeel, 2005). That is where he is dubbed ‘funny boy' and the name sticks to the end of the book. Later Arjie's father enrolls him to a strict boys school to ‘tame' his unique behavior but to his disappointment, the boy enhances his gay feelings and displays them publicly (Levine, 2000). The public display is what is termed as character activism because the individual struggles to make himself accepted for his true feelings. </a:t>
            </a:r>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8</a:t>
            </a:fld>
            <a:endParaRPr lang="en-US"/>
          </a:p>
        </p:txBody>
      </p:sp>
    </p:spTree>
    <p:extLst>
      <p:ext uri="{BB962C8B-B14F-4D97-AF65-F5344CB8AC3E}">
        <p14:creationId xmlns:p14="http://schemas.microsoft.com/office/powerpoint/2010/main" val="2255883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8539" y="2514601"/>
            <a:ext cx="8913077" cy="2262781"/>
          </a:xfrm>
        </p:spPr>
        <p:txBody>
          <a:bodyPr anchor="b">
            <a:normAutofit/>
          </a:bodyPr>
          <a:lstStyle>
            <a:lvl1pPr>
              <a:defRPr sz="5398"/>
            </a:lvl1pPr>
          </a:lstStyle>
          <a:p>
            <a:r>
              <a:rPr lang="en-US" smtClean="0"/>
              <a:t>Click to edit Master title style</a:t>
            </a:r>
            <a:endParaRPr lang="en-US" dirty="0"/>
          </a:p>
        </p:txBody>
      </p:sp>
      <p:sp>
        <p:nvSpPr>
          <p:cNvPr id="3" name="Subtitle 2"/>
          <p:cNvSpPr>
            <a:spLocks noGrp="1"/>
          </p:cNvSpPr>
          <p:nvPr>
            <p:ph type="subTitle" idx="1"/>
          </p:nvPr>
        </p:nvSpPr>
        <p:spPr>
          <a:xfrm>
            <a:off x="2588539" y="4777380"/>
            <a:ext cx="8913077" cy="1126283"/>
          </a:xfrm>
        </p:spPr>
        <p:txBody>
          <a:bodyPr anchor="t"/>
          <a:lstStyle>
            <a:lvl1pPr marL="0" indent="0" algn="l">
              <a:buNone/>
              <a:defRPr>
                <a:solidFill>
                  <a:schemeClr val="tx1">
                    <a:lumMod val="65000"/>
                    <a:lumOff val="3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1"/>
            <a:ext cx="1744198"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674" y="4529541"/>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7386942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8538" y="2133600"/>
            <a:ext cx="8913078"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74278936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8538" y="2058750"/>
            <a:ext cx="8913077" cy="1468800"/>
          </a:xfrm>
        </p:spPr>
        <p:txBody>
          <a:bodyPr anchor="b"/>
          <a:lstStyle>
            <a:lvl1pPr algn="l">
              <a:defRPr sz="39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8538" y="3530129"/>
            <a:ext cx="8913077" cy="860400"/>
          </a:xfrm>
        </p:spPr>
        <p:txBody>
          <a:bodyPr anchor="t"/>
          <a:lstStyle>
            <a:lvl1pPr marL="0" indent="0" algn="l">
              <a:buNone/>
              <a:defRPr sz="19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422179088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8538" y="2133600"/>
            <a:ext cx="4312741"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88874" y="2126222"/>
            <a:ext cx="4312741"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674" y="787783"/>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5275869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8608" y="1972703"/>
            <a:ext cx="3991692"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8538" y="2548966"/>
            <a:ext cx="4341762"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4674" y="1969475"/>
            <a:ext cx="3997960"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5091" y="2545738"/>
            <a:ext cx="433754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674" y="787783"/>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22986822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33425305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56199386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446088"/>
            <a:ext cx="3504286" cy="976312"/>
          </a:xfrm>
        </p:spPr>
        <p:txBody>
          <a:bodyPr anchor="b"/>
          <a:lstStyle>
            <a:lvl1pPr algn="l">
              <a:defRPr sz="1999" b="0"/>
            </a:lvl1pPr>
          </a:lstStyle>
          <a:p>
            <a:r>
              <a:rPr lang="en-US" smtClean="0"/>
              <a:t>Click to edit Master title style</a:t>
            </a:r>
            <a:endParaRPr lang="en-US" dirty="0"/>
          </a:p>
        </p:txBody>
      </p:sp>
      <p:sp>
        <p:nvSpPr>
          <p:cNvPr id="3" name="Content Placeholder 2"/>
          <p:cNvSpPr>
            <a:spLocks noGrp="1"/>
          </p:cNvSpPr>
          <p:nvPr>
            <p:ph idx="1"/>
          </p:nvPr>
        </p:nvSpPr>
        <p:spPr>
          <a:xfrm>
            <a:off x="6321365" y="446089"/>
            <a:ext cx="5180251"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8538" y="1598613"/>
            <a:ext cx="3504286" cy="4262436"/>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smtClean="0"/>
              <a:pPr/>
              <a:t>1/18/2019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99005223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9" y="4800600"/>
            <a:ext cx="8913078" cy="566738"/>
          </a:xfrm>
        </p:spPr>
        <p:txBody>
          <a:bodyPr anchor="b">
            <a:normAutofit/>
          </a:bodyPr>
          <a:lstStyle>
            <a:lvl1pPr algn="l">
              <a:defRPr sz="2399"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8538" y="634965"/>
            <a:ext cx="8913078" cy="3854970"/>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8539" y="5367338"/>
            <a:ext cx="8913078" cy="493712"/>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6923673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609600"/>
            <a:ext cx="8913077" cy="3117040"/>
          </a:xfrm>
        </p:spPr>
        <p:txBody>
          <a:bodyPr anchor="ctr">
            <a:normAutofit/>
          </a:bodyPr>
          <a:lstStyle>
            <a:lvl1pPr algn="l">
              <a:defRPr sz="47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319992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4159" y="3505200"/>
            <a:ext cx="7534591"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pPr/>
              <a:t>‹#›</a:t>
            </a:fld>
            <a:endParaRPr lang="en-US"/>
          </a:p>
        </p:txBody>
      </p:sp>
      <p:sp>
        <p:nvSpPr>
          <p:cNvPr id="14" name="TextBox 13"/>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
        <p:nvSpPr>
          <p:cNvPr id="15" name="TextBox 14"/>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6723298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8539" y="2438401"/>
            <a:ext cx="8913078" cy="2724845"/>
          </a:xfrm>
        </p:spPr>
        <p:txBody>
          <a:bodyPr anchor="b">
            <a:normAutofit/>
          </a:bodyPr>
          <a:lstStyle>
            <a:lvl1pPr algn="l">
              <a:defRPr sz="4799"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47181194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81FEFA0A-2F20-4B60-98C6-5FFDA469AA1C}" type="slidenum">
              <a:rPr lang="en-US" smtClean="0"/>
              <a:pPr/>
              <a:t>‹#›</a:t>
            </a:fld>
            <a:endParaRPr lang="en-US"/>
          </a:p>
        </p:txBody>
      </p:sp>
      <p:sp>
        <p:nvSpPr>
          <p:cNvPr id="17" name="TextBox 16"/>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
        <p:nvSpPr>
          <p:cNvPr id="18" name="TextBox 17"/>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8135006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8538" y="627407"/>
            <a:ext cx="8913077" cy="2880020"/>
          </a:xfrm>
        </p:spPr>
        <p:txBody>
          <a:bodyPr anchor="ctr">
            <a:normAutofit/>
          </a:bodyPr>
          <a:lstStyle>
            <a:lvl1pPr algn="l">
              <a:defRPr sz="4799"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smtClean="0"/>
              <a:pPr/>
              <a:t>1/18/2019</a:t>
            </a:fld>
            <a:endParaRPr lang="en-US" dirty="0"/>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12722518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231500204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2392" y="627406"/>
            <a:ext cx="2207026"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8538" y="627406"/>
            <a:ext cx="6475313"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9712D-992A-4AB1-A5C2-575F75921AA2}" type="datetimeFigureOut">
              <a:rPr lang="en-US" smtClean="0"/>
              <a:pPr/>
              <a:t>1/18/2019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25071576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0773"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14" y="-786"/>
            <a:ext cx="2356060"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32"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249" y="624110"/>
            <a:ext cx="8909366"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8538" y="2133600"/>
            <a:ext cx="8913078"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58914" y="6130437"/>
            <a:ext cx="1145984"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CD9712D-992A-4AB1-A5C2-575F75921AA2}" type="datetimeFigureOut">
              <a:rPr lang="en-US" smtClean="0"/>
              <a:pPr/>
              <a:t>1/18/2019</a:t>
            </a:fld>
            <a:endParaRPr lang="en-US" dirty="0"/>
          </a:p>
        </p:txBody>
      </p:sp>
      <p:sp>
        <p:nvSpPr>
          <p:cNvPr id="5" name="Footer Placeholder 4"/>
          <p:cNvSpPr>
            <a:spLocks noGrp="1"/>
          </p:cNvSpPr>
          <p:nvPr>
            <p:ph type="ftr" sz="quarter" idx="3"/>
          </p:nvPr>
        </p:nvSpPr>
        <p:spPr>
          <a:xfrm>
            <a:off x="2588538" y="6135809"/>
            <a:ext cx="7618015"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674" y="787783"/>
            <a:ext cx="779564" cy="365125"/>
          </a:xfrm>
          <a:prstGeom prst="rect">
            <a:avLst/>
          </a:prstGeom>
        </p:spPr>
        <p:txBody>
          <a:bodyPr vert="horz" lIns="91440" tIns="45720" rIns="91440" bIns="45720" rtlCol="0" anchor="ctr"/>
          <a:lstStyle>
            <a:lvl1pPr algn="r">
              <a:defRPr sz="1999">
                <a:solidFill>
                  <a:srgbClr val="FEFFFF"/>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499901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txStyles>
    <p:titleStyle>
      <a:lvl1pPr algn="l" defTabSz="457063" rtl="0" eaLnBrk="1" latinLnBrk="0" hangingPunct="1">
        <a:spcBef>
          <a:spcPct val="0"/>
        </a:spcBef>
        <a:buNone/>
        <a:defRPr sz="3599"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FUNNY BOY</a:t>
            </a:r>
            <a:endParaRPr lang="en-US" dirty="0"/>
          </a:p>
        </p:txBody>
      </p:sp>
      <p:sp>
        <p:nvSpPr>
          <p:cNvPr id="3" name="Subtitle 2"/>
          <p:cNvSpPr>
            <a:spLocks noGrp="1"/>
          </p:cNvSpPr>
          <p:nvPr>
            <p:ph type="subTitle" idx="1"/>
          </p:nvPr>
        </p:nvSpPr>
        <p:spPr/>
        <p:txBody>
          <a:bodyPr/>
          <a:lstStyle/>
          <a:p>
            <a:r>
              <a:rPr lang="en-US" dirty="0" smtClean="0"/>
              <a:t>Shyam Selvadurai</a:t>
            </a:r>
            <a:endParaRPr lang="en-US" dirty="0"/>
          </a:p>
        </p:txBody>
      </p:sp>
      <p:pic>
        <p:nvPicPr>
          <p:cNvPr id="4" name="Picture 3"/>
          <p:cNvPicPr>
            <a:picLocks noChangeAspect="1"/>
          </p:cNvPicPr>
          <p:nvPr/>
        </p:nvPicPr>
        <p:blipFill>
          <a:blip r:embed="rId3"/>
          <a:stretch>
            <a:fillRect/>
          </a:stretch>
        </p:blipFill>
        <p:spPr>
          <a:xfrm>
            <a:off x="7999412" y="457200"/>
            <a:ext cx="3905250" cy="3619500"/>
          </a:xfrm>
          <a:prstGeom prst="rect">
            <a:avLst/>
          </a:prstGeom>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1052290"/>
          </a:xfrm>
        </p:spPr>
        <p:txBody>
          <a:bodyPr/>
          <a:lstStyle/>
          <a:p>
            <a:r>
              <a:rPr lang="en-US" dirty="0" smtClean="0"/>
              <a:t>MAIN CHARACTERS</a:t>
            </a:r>
            <a:endParaRPr lang="en-US" dirty="0"/>
          </a:p>
        </p:txBody>
      </p:sp>
      <p:sp>
        <p:nvSpPr>
          <p:cNvPr id="3" name="Content Placeholder 2"/>
          <p:cNvSpPr>
            <a:spLocks noGrp="1"/>
          </p:cNvSpPr>
          <p:nvPr>
            <p:ph idx="1"/>
          </p:nvPr>
        </p:nvSpPr>
        <p:spPr>
          <a:xfrm>
            <a:off x="2588538" y="1905000"/>
            <a:ext cx="8913078" cy="4343400"/>
          </a:xfrm>
        </p:spPr>
        <p:txBody>
          <a:bodyPr/>
          <a:lstStyle/>
          <a:p>
            <a:r>
              <a:rPr lang="en-US" dirty="0" smtClean="0"/>
              <a:t>ARJIE- main character</a:t>
            </a:r>
          </a:p>
          <a:p>
            <a:r>
              <a:rPr lang="en-US" dirty="0" smtClean="0"/>
              <a:t>TANUJA (HER FATNESS)</a:t>
            </a:r>
          </a:p>
          <a:p>
            <a:r>
              <a:rPr lang="en-US" dirty="0" smtClean="0"/>
              <a:t>SONALI- Arjie’s sister</a:t>
            </a:r>
          </a:p>
          <a:p>
            <a:r>
              <a:rPr lang="en-US" dirty="0" smtClean="0"/>
              <a:t>DIGGY- Arjie’s brother</a:t>
            </a:r>
          </a:p>
          <a:p>
            <a:r>
              <a:rPr lang="en-US" dirty="0" smtClean="0"/>
              <a:t>AMMA and APPA- Arjie’s parents</a:t>
            </a:r>
          </a:p>
          <a:p>
            <a:r>
              <a:rPr lang="en-US" dirty="0" smtClean="0"/>
              <a:t>AMMACHI and APPACHI- Arjie’s grandparents</a:t>
            </a:r>
          </a:p>
          <a:p>
            <a:r>
              <a:rPr lang="en-US" dirty="0" smtClean="0"/>
              <a:t>ANNIL- Arjie’s aunty</a:t>
            </a:r>
          </a:p>
          <a:p>
            <a:r>
              <a:rPr lang="en-US" dirty="0" err="1" smtClean="0"/>
              <a:t>Shehan</a:t>
            </a:r>
            <a:r>
              <a:rPr lang="en-US" dirty="0" smtClean="0"/>
              <a:t> </a:t>
            </a:r>
            <a:r>
              <a:rPr lang="en-US" dirty="0" err="1" smtClean="0"/>
              <a:t>Soyza</a:t>
            </a:r>
            <a:r>
              <a:rPr lang="en-US" dirty="0" smtClean="0"/>
              <a:t>- Arjie’s lover</a:t>
            </a:r>
          </a:p>
          <a:p>
            <a:r>
              <a:rPr lang="en-US" dirty="0" smtClean="0"/>
              <a:t>BLACK TIE- principal at Victoria academy</a:t>
            </a:r>
            <a:endParaRPr lang="en-US" dirty="0"/>
          </a:p>
        </p:txBody>
      </p:sp>
    </p:spTree>
    <p:extLst>
      <p:ext uri="{BB962C8B-B14F-4D97-AF65-F5344CB8AC3E}">
        <p14:creationId xmlns:p14="http://schemas.microsoft.com/office/powerpoint/2010/main" val="27656899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592250" y="624110"/>
            <a:ext cx="8909366" cy="899890"/>
          </a:xfrm>
        </p:spPr>
        <p:txBody>
          <a:bodyPr/>
          <a:lstStyle/>
          <a:p>
            <a:r>
              <a:rPr lang="en-US" dirty="0" smtClean="0"/>
              <a:t>THEMES</a:t>
            </a:r>
            <a:endParaRPr lang="en-US" dirty="0"/>
          </a:p>
        </p:txBody>
      </p:sp>
      <p:sp>
        <p:nvSpPr>
          <p:cNvPr id="14" name="Content Placeholder 13"/>
          <p:cNvSpPr>
            <a:spLocks noGrp="1"/>
          </p:cNvSpPr>
          <p:nvPr>
            <p:ph idx="1"/>
          </p:nvPr>
        </p:nvSpPr>
        <p:spPr/>
        <p:txBody>
          <a:bodyPr/>
          <a:lstStyle/>
          <a:p>
            <a:pPr>
              <a:buFont typeface="Wingdings" panose="05000000000000000000" pitchFamily="2" charset="2"/>
              <a:buChar char="v"/>
            </a:pPr>
            <a:r>
              <a:rPr lang="en-US" dirty="0" smtClean="0"/>
              <a:t>ACTIVISM</a:t>
            </a:r>
          </a:p>
          <a:p>
            <a:pPr>
              <a:buFont typeface="Wingdings" panose="05000000000000000000" pitchFamily="2" charset="2"/>
              <a:buChar char="v"/>
            </a:pPr>
            <a:r>
              <a:rPr lang="en-US" dirty="0" smtClean="0"/>
              <a:t>GENDER</a:t>
            </a:r>
          </a:p>
          <a:p>
            <a:pPr>
              <a:buFont typeface="Wingdings" panose="05000000000000000000" pitchFamily="2" charset="2"/>
              <a:buChar char="v"/>
            </a:pPr>
            <a:r>
              <a:rPr lang="en-US" dirty="0" smtClean="0"/>
              <a:t>SEXUALITY</a:t>
            </a:r>
          </a:p>
          <a:p>
            <a:pPr>
              <a:buFont typeface="Wingdings" panose="05000000000000000000" pitchFamily="2" charset="2"/>
              <a:buChar char="v"/>
            </a:pPr>
            <a:r>
              <a:rPr lang="en-US" dirty="0" smtClean="0"/>
              <a:t>MARRIAGE</a:t>
            </a:r>
          </a:p>
          <a:p>
            <a:pPr>
              <a:buFont typeface="Wingdings" panose="05000000000000000000" pitchFamily="2" charset="2"/>
              <a:buChar char="v"/>
            </a:pPr>
            <a:r>
              <a:rPr lang="en-US" dirty="0" smtClean="0"/>
              <a:t>IDENTITY</a:t>
            </a:r>
          </a:p>
          <a:p>
            <a:pPr>
              <a:buFont typeface="Wingdings" panose="05000000000000000000" pitchFamily="2" charset="2"/>
              <a:buChar char="v"/>
            </a:pPr>
            <a:r>
              <a:rPr lang="en-US" dirty="0" smtClean="0"/>
              <a:t>CONFLICT</a:t>
            </a:r>
          </a:p>
          <a:p>
            <a:pPr marL="685680" lvl="1" indent="-285750">
              <a:buFont typeface="Wingdings" panose="05000000000000000000" pitchFamily="2" charset="2"/>
              <a:buChar char="§"/>
            </a:pPr>
            <a:r>
              <a:rPr lang="en-US" dirty="0" smtClean="0"/>
              <a:t>Tribal conflict</a:t>
            </a:r>
          </a:p>
          <a:p>
            <a:pPr marL="685680" lvl="1" indent="-285750">
              <a:buFont typeface="Wingdings" panose="05000000000000000000" pitchFamily="2" charset="2"/>
              <a:buChar char="§"/>
            </a:pPr>
            <a:r>
              <a:rPr lang="en-US" dirty="0" smtClean="0"/>
              <a:t>Individual (identity) conflict</a:t>
            </a:r>
          </a:p>
        </p:txBody>
      </p:sp>
      <p:pic>
        <p:nvPicPr>
          <p:cNvPr id="2" name="Picture 1"/>
          <p:cNvPicPr>
            <a:picLocks noChangeAspect="1"/>
          </p:cNvPicPr>
          <p:nvPr/>
        </p:nvPicPr>
        <p:blipFill>
          <a:blip r:embed="rId3"/>
          <a:stretch>
            <a:fillRect/>
          </a:stretch>
        </p:blipFill>
        <p:spPr>
          <a:xfrm>
            <a:off x="8850670" y="1905000"/>
            <a:ext cx="2650946" cy="1447800"/>
          </a:xfrm>
          <a:prstGeom prst="rect">
            <a:avLst/>
          </a:prstGeom>
        </p:spPr>
      </p:pic>
      <p:pic>
        <p:nvPicPr>
          <p:cNvPr id="3" name="Picture 2"/>
          <p:cNvPicPr>
            <a:picLocks noChangeAspect="1"/>
          </p:cNvPicPr>
          <p:nvPr/>
        </p:nvPicPr>
        <p:blipFill>
          <a:blip r:embed="rId4"/>
          <a:stretch>
            <a:fillRect/>
          </a:stretch>
        </p:blipFill>
        <p:spPr>
          <a:xfrm>
            <a:off x="8615541" y="3429000"/>
            <a:ext cx="2886075" cy="1581150"/>
          </a:xfrm>
          <a:prstGeom prst="rect">
            <a:avLst/>
          </a:prstGeom>
        </p:spPr>
      </p:pic>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976090"/>
          </a:xfrm>
        </p:spPr>
        <p:txBody>
          <a:bodyPr/>
          <a:lstStyle/>
          <a:p>
            <a:r>
              <a:rPr lang="en-US" dirty="0" smtClean="0"/>
              <a:t>FOCUS THEMES</a:t>
            </a:r>
            <a:endParaRPr lang="en-US" dirty="0"/>
          </a:p>
        </p:txBody>
      </p:sp>
      <p:sp>
        <p:nvSpPr>
          <p:cNvPr id="4" name="Content Placeholder 3"/>
          <p:cNvSpPr>
            <a:spLocks noGrp="1"/>
          </p:cNvSpPr>
          <p:nvPr>
            <p:ph idx="1"/>
          </p:nvPr>
        </p:nvSpPr>
        <p:spPr>
          <a:xfrm>
            <a:off x="2588538" y="1752600"/>
            <a:ext cx="8913078" cy="4158622"/>
          </a:xfrm>
        </p:spPr>
        <p:txBody>
          <a:bodyPr/>
          <a:lstStyle/>
          <a:p>
            <a:pPr>
              <a:buFont typeface="Wingdings" panose="05000000000000000000" pitchFamily="2" charset="2"/>
              <a:buChar char="v"/>
            </a:pPr>
            <a:endParaRPr lang="en-US" dirty="0" smtClean="0"/>
          </a:p>
          <a:p>
            <a:pPr>
              <a:buFont typeface="Wingdings" panose="05000000000000000000" pitchFamily="2" charset="2"/>
              <a:buChar char="v"/>
            </a:pPr>
            <a:endParaRPr lang="en-US" dirty="0"/>
          </a:p>
          <a:p>
            <a:pPr>
              <a:buFont typeface="Wingdings" panose="05000000000000000000" pitchFamily="2" charset="2"/>
              <a:buChar char="v"/>
            </a:pPr>
            <a:r>
              <a:rPr lang="en-US" dirty="0" smtClean="0"/>
              <a:t>CONFLICT</a:t>
            </a:r>
          </a:p>
          <a:p>
            <a:pPr lvl="1">
              <a:buFont typeface="Wingdings" panose="05000000000000000000" pitchFamily="2" charset="2"/>
              <a:buChar char="§"/>
            </a:pPr>
            <a:r>
              <a:rPr lang="en-US" dirty="0" smtClean="0"/>
              <a:t>Tribal conflict</a:t>
            </a:r>
          </a:p>
          <a:p>
            <a:pPr lvl="1">
              <a:buFont typeface="Wingdings" panose="05000000000000000000" pitchFamily="2" charset="2"/>
              <a:buChar char="§"/>
            </a:pPr>
            <a:r>
              <a:rPr lang="en-US" dirty="0" smtClean="0"/>
              <a:t>Family conflict</a:t>
            </a:r>
          </a:p>
          <a:p>
            <a:pPr lvl="1">
              <a:buFont typeface="Wingdings" panose="05000000000000000000" pitchFamily="2" charset="2"/>
              <a:buChar char="§"/>
            </a:pPr>
            <a:r>
              <a:rPr lang="en-US" dirty="0" smtClean="0"/>
              <a:t>Individual conflict</a:t>
            </a:r>
          </a:p>
          <a:p>
            <a:pPr>
              <a:buFont typeface="Wingdings" panose="05000000000000000000" pitchFamily="2" charset="2"/>
              <a:buChar char="v"/>
            </a:pPr>
            <a:r>
              <a:rPr lang="en-US" dirty="0" smtClean="0"/>
              <a:t>ACTIVISM</a:t>
            </a:r>
          </a:p>
          <a:p>
            <a:pPr lvl="1">
              <a:buFont typeface="Wingdings" panose="05000000000000000000" pitchFamily="2" charset="2"/>
              <a:buChar char="§"/>
            </a:pPr>
            <a:r>
              <a:rPr lang="en-US" dirty="0" smtClean="0"/>
              <a:t>National activism</a:t>
            </a:r>
          </a:p>
          <a:p>
            <a:pPr lvl="1">
              <a:buFont typeface="Wingdings" panose="05000000000000000000" pitchFamily="2" charset="2"/>
              <a:buChar char="§"/>
            </a:pPr>
            <a:r>
              <a:rPr lang="en-US" dirty="0" smtClean="0"/>
              <a:t>Ethnic activism</a:t>
            </a:r>
          </a:p>
          <a:p>
            <a:pPr lvl="1">
              <a:buFont typeface="Wingdings" panose="05000000000000000000" pitchFamily="2" charset="2"/>
              <a:buChar char="§"/>
            </a:pPr>
            <a:r>
              <a:rPr lang="en-US" dirty="0" smtClean="0"/>
              <a:t>Individual activism</a:t>
            </a:r>
          </a:p>
          <a:p>
            <a:endParaRPr lang="en-US" dirty="0"/>
          </a:p>
        </p:txBody>
      </p:sp>
      <p:pic>
        <p:nvPicPr>
          <p:cNvPr id="5" name="Picture 4"/>
          <p:cNvPicPr>
            <a:picLocks noChangeAspect="1"/>
          </p:cNvPicPr>
          <p:nvPr/>
        </p:nvPicPr>
        <p:blipFill>
          <a:blip r:embed="rId3"/>
          <a:stretch>
            <a:fillRect/>
          </a:stretch>
        </p:blipFill>
        <p:spPr>
          <a:xfrm>
            <a:off x="8532812" y="2590800"/>
            <a:ext cx="2619375" cy="2209800"/>
          </a:xfrm>
          <a:prstGeom prst="rect">
            <a:avLst/>
          </a:prstGeom>
        </p:spPr>
      </p:pic>
    </p:spTree>
    <p:extLst>
      <p:ext uri="{BB962C8B-B14F-4D97-AF65-F5344CB8AC3E}">
        <p14:creationId xmlns:p14="http://schemas.microsoft.com/office/powerpoint/2010/main" val="158567492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976090"/>
          </a:xfrm>
        </p:spPr>
        <p:txBody>
          <a:bodyPr/>
          <a:lstStyle/>
          <a:p>
            <a:r>
              <a:rPr lang="en-US" dirty="0" smtClean="0"/>
              <a:t>CONFLICTS</a:t>
            </a:r>
            <a:endParaRPr lang="en-US" dirty="0"/>
          </a:p>
        </p:txBody>
      </p:sp>
      <p:sp>
        <p:nvSpPr>
          <p:cNvPr id="5" name="Content Placeholder 4"/>
          <p:cNvSpPr>
            <a:spLocks noGrp="1"/>
          </p:cNvSpPr>
          <p:nvPr>
            <p:ph idx="1"/>
          </p:nvPr>
        </p:nvSpPr>
        <p:spPr>
          <a:xfrm>
            <a:off x="2588538" y="1600200"/>
            <a:ext cx="8913078" cy="4191000"/>
          </a:xfrm>
        </p:spPr>
        <p:txBody>
          <a:bodyPr/>
          <a:lstStyle/>
          <a:p>
            <a:pPr>
              <a:buFont typeface="Wingdings" panose="05000000000000000000" pitchFamily="2" charset="2"/>
              <a:buChar char="v"/>
            </a:pPr>
            <a:r>
              <a:rPr lang="en-US" sz="2000" b="1" dirty="0" smtClean="0">
                <a:solidFill>
                  <a:schemeClr val="accent2"/>
                </a:solidFill>
              </a:rPr>
              <a:t>NATIONAL CONFLICT</a:t>
            </a:r>
          </a:p>
          <a:p>
            <a:pPr lvl="1">
              <a:buFont typeface="Wingdings" panose="05000000000000000000" pitchFamily="2" charset="2"/>
              <a:buChar char="§"/>
            </a:pPr>
            <a:r>
              <a:rPr lang="en-US" b="1" dirty="0" smtClean="0">
                <a:solidFill>
                  <a:schemeClr val="accent2"/>
                </a:solidFill>
              </a:rPr>
              <a:t>SINHALESE vs TAMIL</a:t>
            </a:r>
          </a:p>
          <a:p>
            <a:pPr>
              <a:buFont typeface="Wingdings" panose="05000000000000000000" pitchFamily="2" charset="2"/>
              <a:buChar char="v"/>
            </a:pPr>
            <a:r>
              <a:rPr lang="en-US" dirty="0" smtClean="0"/>
              <a:t>FAMILY CONFLICT</a:t>
            </a:r>
          </a:p>
          <a:p>
            <a:pPr lvl="1">
              <a:buFont typeface="Wingdings" panose="05000000000000000000" pitchFamily="2" charset="2"/>
              <a:buChar char="§"/>
            </a:pPr>
            <a:r>
              <a:rPr lang="en-US" dirty="0" smtClean="0"/>
              <a:t>ARJIE’S FAMILY vs THE EXTENDED FAMILY</a:t>
            </a:r>
          </a:p>
          <a:p>
            <a:pPr lvl="1">
              <a:buFont typeface="Wingdings" panose="05000000000000000000" pitchFamily="2" charset="2"/>
              <a:buChar char="§"/>
            </a:pPr>
            <a:r>
              <a:rPr lang="en-US" dirty="0" smtClean="0"/>
              <a:t>AMMA vs APPA</a:t>
            </a:r>
          </a:p>
          <a:p>
            <a:pPr lvl="1">
              <a:buFont typeface="Wingdings" panose="05000000000000000000" pitchFamily="2" charset="2"/>
              <a:buChar char="§"/>
            </a:pPr>
            <a:r>
              <a:rPr lang="en-US" dirty="0" smtClean="0"/>
              <a:t>ARJIE vs DIGGY</a:t>
            </a:r>
          </a:p>
          <a:p>
            <a:pPr lvl="1">
              <a:buFont typeface="Wingdings" panose="05000000000000000000" pitchFamily="2" charset="2"/>
              <a:buChar char="§"/>
            </a:pPr>
            <a:r>
              <a:rPr lang="en-US" dirty="0" smtClean="0"/>
              <a:t>SONALI vs DIGGY</a:t>
            </a:r>
          </a:p>
          <a:p>
            <a:pPr lvl="1">
              <a:buFont typeface="Wingdings" panose="05000000000000000000" pitchFamily="2" charset="2"/>
              <a:buChar char="§"/>
            </a:pPr>
            <a:r>
              <a:rPr lang="en-US" dirty="0" smtClean="0"/>
              <a:t>RADHA vs FAMILY</a:t>
            </a:r>
          </a:p>
          <a:p>
            <a:pPr>
              <a:buFont typeface="Wingdings" panose="05000000000000000000" pitchFamily="2" charset="2"/>
              <a:buChar char="v"/>
            </a:pPr>
            <a:r>
              <a:rPr lang="en-US" b="1" dirty="0" smtClean="0">
                <a:solidFill>
                  <a:schemeClr val="accent2"/>
                </a:solidFill>
              </a:rPr>
              <a:t>INDIVIDUAL CONFLICT</a:t>
            </a:r>
          </a:p>
          <a:p>
            <a:pPr lvl="1">
              <a:buFont typeface="Wingdings" panose="05000000000000000000" pitchFamily="2" charset="2"/>
              <a:buChar char="§"/>
            </a:pPr>
            <a:r>
              <a:rPr lang="en-US" b="1" dirty="0" smtClean="0">
                <a:solidFill>
                  <a:schemeClr val="accent2"/>
                </a:solidFill>
              </a:rPr>
              <a:t>ARJIE vs GAY FEELINGS</a:t>
            </a:r>
          </a:p>
        </p:txBody>
      </p:sp>
      <p:pic>
        <p:nvPicPr>
          <p:cNvPr id="3" name="Picture 2"/>
          <p:cNvPicPr>
            <a:picLocks noChangeAspect="1"/>
          </p:cNvPicPr>
          <p:nvPr/>
        </p:nvPicPr>
        <p:blipFill>
          <a:blip r:embed="rId3"/>
          <a:stretch>
            <a:fillRect/>
          </a:stretch>
        </p:blipFill>
        <p:spPr>
          <a:xfrm>
            <a:off x="8609012" y="1828800"/>
            <a:ext cx="3048000" cy="3352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2313017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976090"/>
          </a:xfrm>
        </p:spPr>
        <p:txBody>
          <a:bodyPr/>
          <a:lstStyle/>
          <a:p>
            <a:r>
              <a:rPr lang="en-US" dirty="0" smtClean="0"/>
              <a:t>ACTIVISM</a:t>
            </a:r>
            <a:endParaRPr lang="en-US" dirty="0"/>
          </a:p>
        </p:txBody>
      </p:sp>
      <p:sp>
        <p:nvSpPr>
          <p:cNvPr id="4" name="Content Placeholder 3"/>
          <p:cNvSpPr>
            <a:spLocks noGrp="1"/>
          </p:cNvSpPr>
          <p:nvPr>
            <p:ph idx="1"/>
          </p:nvPr>
        </p:nvSpPr>
        <p:spPr/>
        <p:txBody>
          <a:bodyPr/>
          <a:lstStyle/>
          <a:p>
            <a:pPr algn="ctr">
              <a:buFont typeface="Wingdings" panose="05000000000000000000" pitchFamily="2" charset="2"/>
              <a:buChar char="v"/>
            </a:pPr>
            <a:r>
              <a:rPr lang="en-US" b="1" dirty="0" smtClean="0">
                <a:solidFill>
                  <a:schemeClr val="accent2"/>
                </a:solidFill>
              </a:rPr>
              <a:t>CONFLICT ACTIVISM</a:t>
            </a:r>
          </a:p>
          <a:p>
            <a:pPr algn="ctr">
              <a:buFont typeface="Wingdings" panose="05000000000000000000" pitchFamily="2" charset="2"/>
              <a:buChar char="§"/>
            </a:pPr>
            <a:r>
              <a:rPr lang="en-US" dirty="0" smtClean="0"/>
              <a:t>SINHALA VS TAMIL</a:t>
            </a:r>
          </a:p>
          <a:p>
            <a:pPr algn="ctr">
              <a:buFont typeface="Wingdings" panose="05000000000000000000" pitchFamily="2" charset="2"/>
              <a:buChar char="§"/>
            </a:pPr>
            <a:r>
              <a:rPr lang="en-US" dirty="0" smtClean="0"/>
              <a:t>FORMATION OF THE TAMIL TIGERS</a:t>
            </a:r>
          </a:p>
          <a:p>
            <a:pPr algn="ctr"/>
            <a:endParaRPr lang="en-US" dirty="0"/>
          </a:p>
          <a:p>
            <a:pPr algn="ctr">
              <a:buFont typeface="Wingdings" panose="05000000000000000000" pitchFamily="2" charset="2"/>
              <a:buChar char="v"/>
            </a:pPr>
            <a:r>
              <a:rPr lang="en-US" b="1" dirty="0" smtClean="0">
                <a:solidFill>
                  <a:schemeClr val="accent2"/>
                </a:solidFill>
              </a:rPr>
              <a:t>INDIVIDUAL CONFLICT</a:t>
            </a:r>
          </a:p>
          <a:p>
            <a:pPr algn="ctr">
              <a:buFont typeface="Wingdings" panose="05000000000000000000" pitchFamily="2" charset="2"/>
              <a:buChar char="§"/>
            </a:pPr>
            <a:r>
              <a:rPr lang="en-US" dirty="0"/>
              <a:t>ARJIE VS GAY FEELINGS</a:t>
            </a:r>
          </a:p>
          <a:p>
            <a:pPr algn="ctr">
              <a:buFont typeface="Wingdings" panose="05000000000000000000" pitchFamily="2" charset="2"/>
              <a:buChar char="§"/>
            </a:pPr>
            <a:r>
              <a:rPr lang="en-US" dirty="0" smtClean="0"/>
              <a:t>CONFLICT WITHIN THE STORY’S CHARACTERS</a:t>
            </a:r>
          </a:p>
        </p:txBody>
      </p:sp>
      <p:pic>
        <p:nvPicPr>
          <p:cNvPr id="5" name="Picture 4"/>
          <p:cNvPicPr>
            <a:picLocks noChangeAspect="1"/>
          </p:cNvPicPr>
          <p:nvPr/>
        </p:nvPicPr>
        <p:blipFill>
          <a:blip r:embed="rId3"/>
          <a:stretch>
            <a:fillRect/>
          </a:stretch>
        </p:blipFill>
        <p:spPr>
          <a:xfrm>
            <a:off x="1293812" y="2209800"/>
            <a:ext cx="2143125" cy="2582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ETHNIC CONFLICT AND ACTIVISM</a:t>
            </a:r>
            <a:endParaRPr lang="en-US" dirty="0"/>
          </a:p>
        </p:txBody>
      </p:sp>
      <p:sp>
        <p:nvSpPr>
          <p:cNvPr id="5" name="Content Placeholder 4"/>
          <p:cNvSpPr>
            <a:spLocks noGrp="1"/>
          </p:cNvSpPr>
          <p:nvPr>
            <p:ph idx="1"/>
          </p:nvPr>
        </p:nvSpPr>
        <p:spPr>
          <a:xfrm>
            <a:off x="2588538" y="1905000"/>
            <a:ext cx="8913078" cy="4006222"/>
          </a:xfrm>
        </p:spPr>
        <p:txBody>
          <a:bodyPr/>
          <a:lstStyle/>
          <a:p>
            <a:pPr marL="0" indent="0" algn="ctr">
              <a:buNone/>
            </a:pPr>
            <a:r>
              <a:rPr lang="en-US" b="1" u="sng" dirty="0" smtClean="0">
                <a:solidFill>
                  <a:schemeClr val="accent2"/>
                </a:solidFill>
              </a:rPr>
              <a:t>SINHAL Vs TAMILS</a:t>
            </a:r>
          </a:p>
          <a:p>
            <a:pPr algn="ctr">
              <a:buFont typeface="Wingdings" panose="05000000000000000000" pitchFamily="2" charset="2"/>
              <a:buChar char="Ø"/>
            </a:pPr>
            <a:endParaRPr lang="en-US" dirty="0" smtClean="0"/>
          </a:p>
          <a:p>
            <a:pPr>
              <a:buFont typeface="Wingdings" panose="05000000000000000000" pitchFamily="2" charset="2"/>
              <a:buChar char="Ø"/>
            </a:pPr>
            <a:r>
              <a:rPr lang="en-US" dirty="0" smtClean="0"/>
              <a:t>ARJIE’S FAMILY IS FROM TAMIL ETHNIC GROUP</a:t>
            </a:r>
          </a:p>
          <a:p>
            <a:pPr>
              <a:buFont typeface="Wingdings" panose="05000000000000000000" pitchFamily="2" charset="2"/>
              <a:buChar char="Ø"/>
            </a:pPr>
            <a:r>
              <a:rPr lang="en-US" dirty="0" smtClean="0"/>
              <a:t>THEY ARE HATED BECAUSE THEY ARE WEALTHY</a:t>
            </a:r>
          </a:p>
          <a:p>
            <a:pPr>
              <a:buFont typeface="Wingdings" panose="05000000000000000000" pitchFamily="2" charset="2"/>
              <a:buChar char="Ø"/>
            </a:pPr>
            <a:r>
              <a:rPr lang="en-US" dirty="0" smtClean="0"/>
              <a:t>TAMILS FORM A RESISTANCE MOVEMENT; TAMIL TIGERS</a:t>
            </a:r>
          </a:p>
          <a:p>
            <a:pPr>
              <a:buFont typeface="Wingdings" panose="05000000000000000000" pitchFamily="2" charset="2"/>
              <a:buChar char="Ø"/>
            </a:pPr>
            <a:r>
              <a:rPr lang="en-US" dirty="0" smtClean="0"/>
              <a:t>THEY USE VIOLENT MEANS TO SOLVE THE CONFLICT</a:t>
            </a:r>
          </a:p>
          <a:p>
            <a:pPr>
              <a:buFont typeface="Wingdings" panose="05000000000000000000" pitchFamily="2" charset="2"/>
              <a:buChar char="Ø"/>
            </a:pPr>
            <a:r>
              <a:rPr lang="en-US" dirty="0" smtClean="0"/>
              <a:t>APPA; ARJIE’S FATHER DISASSOCIATES FROM TAMIL TIGERS</a:t>
            </a:r>
          </a:p>
          <a:p>
            <a:pPr>
              <a:buFont typeface="Wingdings" panose="05000000000000000000" pitchFamily="2" charset="2"/>
              <a:buChar char="Ø"/>
            </a:pPr>
            <a:r>
              <a:rPr lang="en-US" dirty="0" smtClean="0"/>
              <a:t>APPA ENROLS HIS CHILDREN INCLUDING ARJIE TO SINHAL LANGUAGE CLASSES</a:t>
            </a:r>
            <a:endParaRPr lang="en-US" dirty="0"/>
          </a:p>
        </p:txBody>
      </p:sp>
    </p:spTree>
    <p:extLst>
      <p:ext uri="{BB962C8B-B14F-4D97-AF65-F5344CB8AC3E}">
        <p14:creationId xmlns:p14="http://schemas.microsoft.com/office/powerpoint/2010/main" val="154747653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976090"/>
          </a:xfrm>
        </p:spPr>
        <p:txBody>
          <a:bodyPr/>
          <a:lstStyle/>
          <a:p>
            <a:r>
              <a:rPr lang="en-US" dirty="0" smtClean="0"/>
              <a:t>CHARACTER CONFLICT AND ACTIVISM</a:t>
            </a:r>
            <a:endParaRPr lang="en-US" dirty="0"/>
          </a:p>
        </p:txBody>
      </p:sp>
      <p:sp>
        <p:nvSpPr>
          <p:cNvPr id="7" name="Content Placeholder 6"/>
          <p:cNvSpPr>
            <a:spLocks noGrp="1"/>
          </p:cNvSpPr>
          <p:nvPr>
            <p:ph idx="1"/>
          </p:nvPr>
        </p:nvSpPr>
        <p:spPr>
          <a:xfrm>
            <a:off x="2588538" y="1828800"/>
            <a:ext cx="8913078" cy="4572000"/>
          </a:xfrm>
        </p:spPr>
        <p:txBody>
          <a:bodyPr/>
          <a:lstStyle/>
          <a:p>
            <a:pPr marL="0" indent="0" algn="ctr">
              <a:buNone/>
            </a:pPr>
            <a:r>
              <a:rPr lang="en-US" b="1" u="sng" dirty="0" smtClean="0">
                <a:solidFill>
                  <a:schemeClr val="accent2"/>
                </a:solidFill>
              </a:rPr>
              <a:t>ARJIE VS GAY FEELINGS</a:t>
            </a:r>
          </a:p>
          <a:p>
            <a:pPr>
              <a:buFont typeface="Wingdings" panose="05000000000000000000" pitchFamily="2" charset="2"/>
              <a:buChar char="Ø"/>
            </a:pPr>
            <a:r>
              <a:rPr lang="en-US" dirty="0" smtClean="0"/>
              <a:t>FEELINGS EXHIBIT THEMSELVES AT AGE SIX</a:t>
            </a:r>
          </a:p>
          <a:p>
            <a:pPr>
              <a:buFont typeface="Wingdings" panose="05000000000000000000" pitchFamily="2" charset="2"/>
              <a:buChar char="Ø"/>
            </a:pPr>
            <a:r>
              <a:rPr lang="en-US" dirty="0" smtClean="0"/>
              <a:t>HIS PARENTS FEEL ASHAMED ABOUT HIM</a:t>
            </a:r>
          </a:p>
          <a:p>
            <a:pPr>
              <a:buFont typeface="Wingdings" panose="05000000000000000000" pitchFamily="2" charset="2"/>
              <a:buChar char="Ø"/>
            </a:pPr>
            <a:r>
              <a:rPr lang="en-US" dirty="0" smtClean="0"/>
              <a:t>HIS MOTHER IS BLAMED FOR HIS UNIQUE CHARACTER</a:t>
            </a:r>
          </a:p>
          <a:p>
            <a:pPr>
              <a:buFont typeface="Wingdings" panose="05000000000000000000" pitchFamily="2" charset="2"/>
              <a:buChar char="Ø"/>
            </a:pPr>
            <a:r>
              <a:rPr lang="en-US" dirty="0" smtClean="0"/>
              <a:t>HIS FATHER AND BROTHER FULLY DITASTE ARJIE’S CHARACTER</a:t>
            </a:r>
          </a:p>
          <a:p>
            <a:pPr>
              <a:buFont typeface="Wingdings" panose="05000000000000000000" pitchFamily="2" charset="2"/>
              <a:buChar char="Ø"/>
            </a:pPr>
            <a:r>
              <a:rPr lang="en-US" dirty="0" smtClean="0"/>
              <a:t>SONALI’ ARJIE’S SISTER SUPPORTS ARJIE </a:t>
            </a:r>
          </a:p>
          <a:p>
            <a:pPr>
              <a:buFont typeface="Wingdings" panose="05000000000000000000" pitchFamily="2" charset="2"/>
              <a:buChar char="Ø"/>
            </a:pPr>
            <a:r>
              <a:rPr lang="en-US" dirty="0" smtClean="0"/>
              <a:t>ARJIE HIDES HIS ATTRACTION TO MEN WHEN IN PRIMARY</a:t>
            </a:r>
          </a:p>
          <a:p>
            <a:pPr>
              <a:buFont typeface="Wingdings" panose="05000000000000000000" pitchFamily="2" charset="2"/>
              <a:buChar char="Ø"/>
            </a:pPr>
            <a:r>
              <a:rPr lang="en-US" dirty="0" smtClean="0"/>
              <a:t>HE IS FORCED INTO A STRICT SECONDARY SCHOOL TO ‘MAN HIM’</a:t>
            </a:r>
          </a:p>
          <a:p>
            <a:pPr>
              <a:buFont typeface="Wingdings" panose="05000000000000000000" pitchFamily="2" charset="2"/>
              <a:buChar char="Ø"/>
            </a:pPr>
            <a:r>
              <a:rPr lang="en-US" dirty="0" smtClean="0"/>
              <a:t>HE MEETS HIS FIRST LOVE</a:t>
            </a:r>
          </a:p>
          <a:p>
            <a:pPr>
              <a:buFont typeface="Wingdings" panose="05000000000000000000" pitchFamily="2" charset="2"/>
              <a:buChar char="Ø"/>
            </a:pPr>
            <a:r>
              <a:rPr lang="en-US" dirty="0" smtClean="0"/>
              <a:t>HE FINALLY SHOWS HIS GAY FEELINGS PUBLICLY</a:t>
            </a:r>
            <a:endParaRPr lang="en-US" dirty="0"/>
          </a:p>
        </p:txBody>
      </p:sp>
    </p:spTree>
    <p:extLst>
      <p:ext uri="{BB962C8B-B14F-4D97-AF65-F5344CB8AC3E}">
        <p14:creationId xmlns:p14="http://schemas.microsoft.com/office/powerpoint/2010/main" val="942682045"/>
      </p:ext>
    </p:extLst>
  </p:cSld>
  <p:clrMapOvr>
    <a:masterClrMapping/>
  </p:clrMapOvr>
  <mc:AlternateContent xmlns:mc="http://schemas.openxmlformats.org/markup-compatibility/2006" xmlns:p14="http://schemas.microsoft.com/office/powerpoint/2010/main">
    <mc:Choice Requires="p14">
      <p:transition spd="slow" p14:dur="575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747490"/>
          </a:xfrm>
        </p:spPr>
        <p:txBody>
          <a:bodyPr>
            <a:normAutofit fontScale="90000"/>
          </a:bodyPr>
          <a:lstStyle/>
          <a:p>
            <a:pPr algn="ctr"/>
            <a:r>
              <a:rPr lang="en-US" dirty="0" smtClean="0"/>
              <a:t>References</a:t>
            </a:r>
            <a:br>
              <a:rPr lang="en-US" dirty="0" smtClean="0"/>
            </a:br>
            <a:endParaRPr lang="en-US" dirty="0"/>
          </a:p>
        </p:txBody>
      </p:sp>
      <p:sp>
        <p:nvSpPr>
          <p:cNvPr id="3" name="Content Placeholder 2"/>
          <p:cNvSpPr>
            <a:spLocks noGrp="1"/>
          </p:cNvSpPr>
          <p:nvPr>
            <p:ph idx="1"/>
          </p:nvPr>
        </p:nvSpPr>
        <p:spPr>
          <a:xfrm>
            <a:off x="1827212" y="1524000"/>
            <a:ext cx="9674404" cy="4724400"/>
          </a:xfrm>
        </p:spPr>
        <p:txBody>
          <a:bodyPr/>
          <a:lstStyle/>
          <a:p>
            <a:pPr marL="0" indent="0">
              <a:buNone/>
            </a:pPr>
            <a:endParaRPr lang="en-US" dirty="0" smtClean="0"/>
          </a:p>
          <a:p>
            <a:pPr marL="0" indent="0">
              <a:buNone/>
            </a:pPr>
            <a:r>
              <a:rPr lang="en-US" dirty="0" smtClean="0"/>
              <a:t>Jazeel</a:t>
            </a:r>
            <a:r>
              <a:rPr lang="en-US" dirty="0"/>
              <a:t>, T. (2005). Because pigs can fly: sexuality, race and the geographies </a:t>
            </a:r>
            <a:r>
              <a:rPr lang="en-US" dirty="0" smtClean="0"/>
              <a:t>of	difference </a:t>
            </a:r>
            <a:r>
              <a:rPr lang="en-US" dirty="0"/>
              <a:t>in Shyam </a:t>
            </a:r>
            <a:r>
              <a:rPr lang="en-US" dirty="0" err="1"/>
              <a:t>Selvadurai's</a:t>
            </a:r>
            <a:r>
              <a:rPr lang="en-US" dirty="0"/>
              <a:t> Funny Boy. Gender, Place &amp; Culture, 12(2), </a:t>
            </a:r>
            <a:r>
              <a:rPr lang="en-US" dirty="0" smtClean="0"/>
              <a:t>231	249</a:t>
            </a:r>
            <a:r>
              <a:rPr lang="en-US" dirty="0"/>
              <a:t>.</a:t>
            </a:r>
          </a:p>
          <a:p>
            <a:pPr marL="0" indent="0">
              <a:buNone/>
            </a:pPr>
            <a:r>
              <a:rPr lang="en-US" dirty="0"/>
              <a:t>Levine, E. S. (2000). Freedom's children: Young civil rights activists tell their own </a:t>
            </a:r>
            <a:r>
              <a:rPr lang="en-US" dirty="0" smtClean="0"/>
              <a:t>stories.	Penguin</a:t>
            </a:r>
            <a:r>
              <a:rPr lang="en-US" dirty="0"/>
              <a:t>.</a:t>
            </a:r>
          </a:p>
          <a:p>
            <a:pPr marL="0" indent="0">
              <a:buNone/>
            </a:pPr>
            <a:r>
              <a:rPr lang="en-US" dirty="0"/>
              <a:t>Salgado, </a:t>
            </a:r>
            <a:r>
              <a:rPr lang="en-US" dirty="0" err="1"/>
              <a:t>Minoli</a:t>
            </a:r>
            <a:r>
              <a:rPr lang="en-US" dirty="0"/>
              <a:t> (2004): "Writing Sri Lanka, Reading Resistance: Shyam </a:t>
            </a:r>
            <a:r>
              <a:rPr lang="en-US" dirty="0" err="1" smtClean="0"/>
              <a:t>Selvadurai's</a:t>
            </a:r>
            <a:r>
              <a:rPr lang="en-US" dirty="0" smtClean="0"/>
              <a:t>	Funny </a:t>
            </a:r>
            <a:r>
              <a:rPr lang="en-US" dirty="0"/>
              <a:t>Boy and A. </a:t>
            </a:r>
            <a:r>
              <a:rPr lang="en-US" dirty="0" err="1"/>
              <a:t>Sivanandan's</a:t>
            </a:r>
            <a:r>
              <a:rPr lang="en-US" dirty="0"/>
              <a:t> When Memory Dies". In: The Journal </a:t>
            </a:r>
            <a:r>
              <a:rPr lang="en-US" dirty="0" smtClean="0"/>
              <a:t>of	Commonwealth </a:t>
            </a:r>
            <a:r>
              <a:rPr lang="en-US" dirty="0"/>
              <a:t>Literature, 2004, Vol. 39 (1), pp. 5–18. </a:t>
            </a:r>
            <a:r>
              <a:rPr lang="en-US" dirty="0" smtClean="0"/>
              <a:t>DOI:	10.1177/002198904043283</a:t>
            </a:r>
            <a:endParaRPr lang="en-US" dirty="0"/>
          </a:p>
          <a:p>
            <a:pPr marL="0" indent="0">
              <a:buNone/>
            </a:pPr>
            <a:r>
              <a:rPr lang="en-US" dirty="0"/>
              <a:t>Sujala Singh (2004): "Postcolonial children representing the nation in Arundhati </a:t>
            </a:r>
            <a:r>
              <a:rPr lang="en-US" dirty="0" smtClean="0"/>
              <a:t>Roy,	</a:t>
            </a:r>
            <a:r>
              <a:rPr lang="en-US" dirty="0" err="1" smtClean="0"/>
              <a:t>Bapsi</a:t>
            </a:r>
            <a:r>
              <a:rPr lang="en-US" dirty="0" smtClean="0"/>
              <a:t> </a:t>
            </a:r>
            <a:r>
              <a:rPr lang="en-US" dirty="0" err="1"/>
              <a:t>Sidhwa</a:t>
            </a:r>
            <a:r>
              <a:rPr lang="en-US" dirty="0"/>
              <a:t> and </a:t>
            </a:r>
            <a:r>
              <a:rPr lang="en-US" dirty="0" err="1"/>
              <a:t>Shyaaa</a:t>
            </a:r>
            <a:r>
              <a:rPr lang="en-US" dirty="0"/>
              <a:t> Selvadurai". </a:t>
            </a:r>
            <a:r>
              <a:rPr lang="en-US" dirty="0" err="1"/>
              <a:t>Wasafiri</a:t>
            </a:r>
            <a:r>
              <a:rPr lang="en-US" dirty="0"/>
              <a:t>, 19:41, pp. 13–18</a:t>
            </a:r>
          </a:p>
          <a:p>
            <a:pPr marL="0" indent="0">
              <a:buNone/>
            </a:pPr>
            <a:r>
              <a:rPr lang="en-US" dirty="0"/>
              <a:t>Thomas, H. (2012). Shyam Selvadurai. Postcolonial Studies at Emory.</a:t>
            </a:r>
          </a:p>
          <a:p>
            <a:pPr marL="0" indent="0">
              <a:buNone/>
            </a:pPr>
            <a:endParaRPr lang="en-US" dirty="0"/>
          </a:p>
        </p:txBody>
      </p:sp>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249165-F638-412C-8E0A-DFB7045CA2E0}">
  <ds:schemaRefs>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4873beb7-5857-4685-be1f-d57550cc96c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Wisp</Template>
  <TotalTime>296</TotalTime>
  <Words>286</Words>
  <Application>Microsoft Office PowerPoint</Application>
  <PresentationFormat>Custom</PresentationFormat>
  <Paragraphs>94</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Wisp</vt:lpstr>
      <vt:lpstr>FUNNY BOY</vt:lpstr>
      <vt:lpstr>MAIN CHARACTERS</vt:lpstr>
      <vt:lpstr>THEMES</vt:lpstr>
      <vt:lpstr>FOCUS THEMES</vt:lpstr>
      <vt:lpstr>CONFLICTS</vt:lpstr>
      <vt:lpstr>ACTIVISM</vt:lpstr>
      <vt:lpstr>ETHNIC CONFLICT AND ACTIVISM</vt:lpstr>
      <vt:lpstr>CHARACTER CONFLICT AND ACTIVISM</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cp:lastModifiedBy>Simon</cp:lastModifiedBy>
  <cp:revision>23</cp:revision>
  <dcterms:created xsi:type="dcterms:W3CDTF">2019-01-17T19:16:45Z</dcterms:created>
  <dcterms:modified xsi:type="dcterms:W3CDTF">2019-01-18T00:23:05Z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